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10"/>
  </p:notesMasterIdLst>
  <p:sldIdLst>
    <p:sldId id="405" r:id="rId5"/>
    <p:sldId id="385" r:id="rId6"/>
    <p:sldId id="414" r:id="rId7"/>
    <p:sldId id="411" r:id="rId8"/>
    <p:sldId id="41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17B"/>
    <a:srgbClr val="00AEDD"/>
    <a:srgbClr val="2BA4D9"/>
    <a:srgbClr val="D7006D"/>
    <a:srgbClr val="E6007C"/>
    <a:srgbClr val="7BB53F"/>
    <a:srgbClr val="00AEEA"/>
    <a:srgbClr val="000000"/>
    <a:srgbClr val="F2F2F1"/>
    <a:srgbClr val="5278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368" autoAdjust="0"/>
    <p:restoredTop sz="93370" autoAdjust="0"/>
  </p:normalViewPr>
  <p:slideViewPr>
    <p:cSldViewPr snapToGrid="0">
      <p:cViewPr varScale="1">
        <p:scale>
          <a:sx n="84" d="100"/>
          <a:sy n="84" d="100"/>
        </p:scale>
        <p:origin x="612"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1A62C3-ECB5-3B49-AF62-F98A3DB95AD9}"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F1484-CDA0-984B-A515-61F4F7C6663F}" type="slidenum">
              <a:rPr lang="en-US" smtClean="0"/>
              <a:t>‹#›</a:t>
            </a:fld>
            <a:endParaRPr lang="en-US"/>
          </a:p>
        </p:txBody>
      </p:sp>
    </p:spTree>
    <p:extLst>
      <p:ext uri="{BB962C8B-B14F-4D97-AF65-F5344CB8AC3E}">
        <p14:creationId xmlns:p14="http://schemas.microsoft.com/office/powerpoint/2010/main" val="313460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3F1F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F0DC4-9BC8-7547-B3C1-D36FC1F025D2}"/>
              </a:ext>
            </a:extLst>
          </p:cNvPr>
          <p:cNvSpPr>
            <a:spLocks noGrp="1"/>
          </p:cNvSpPr>
          <p:nvPr>
            <p:ph type="ctrTitle"/>
          </p:nvPr>
        </p:nvSpPr>
        <p:spPr>
          <a:xfrm>
            <a:off x="441433" y="1122363"/>
            <a:ext cx="11403725" cy="2387600"/>
          </a:xfrm>
        </p:spPr>
        <p:txBody>
          <a:bodyPr anchor="ct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6AFD88-AEBD-794C-91B3-41943BE85A5A}"/>
              </a:ext>
            </a:extLst>
          </p:cNvPr>
          <p:cNvSpPr>
            <a:spLocks noGrp="1"/>
          </p:cNvSpPr>
          <p:nvPr>
            <p:ph type="subTitle" idx="1"/>
          </p:nvPr>
        </p:nvSpPr>
        <p:spPr>
          <a:xfrm>
            <a:off x="1524000" y="4141076"/>
            <a:ext cx="9144000" cy="1116724"/>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068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F1F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F0DC4-9BC8-7547-B3C1-D36FC1F025D2}"/>
              </a:ext>
            </a:extLst>
          </p:cNvPr>
          <p:cNvSpPr>
            <a:spLocks noGrp="1"/>
          </p:cNvSpPr>
          <p:nvPr>
            <p:ph type="ctrTitle"/>
          </p:nvPr>
        </p:nvSpPr>
        <p:spPr>
          <a:xfrm>
            <a:off x="793375" y="1425388"/>
            <a:ext cx="10555943" cy="3913093"/>
          </a:xfrm>
        </p:spPr>
        <p:txBody>
          <a:bodyPr anchor="ctr"/>
          <a:lstStyle>
            <a:lvl1pPr algn="ctr">
              <a:defRPr sz="6000"/>
            </a:lvl1pPr>
          </a:lstStyle>
          <a:p>
            <a:r>
              <a:rPr lang="en-US"/>
              <a:t>Click to edit Master title style</a:t>
            </a:r>
          </a:p>
        </p:txBody>
      </p:sp>
    </p:spTree>
    <p:extLst>
      <p:ext uri="{BB962C8B-B14F-4D97-AF65-F5344CB8AC3E}">
        <p14:creationId xmlns:p14="http://schemas.microsoft.com/office/powerpoint/2010/main" val="2771117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BAE0-C598-4D48-A413-6D50E9757C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E013CC-BD0E-804A-B053-75CA42E5F5F0}"/>
              </a:ext>
            </a:extLst>
          </p:cNvPr>
          <p:cNvSpPr>
            <a:spLocks noGrp="1"/>
          </p:cNvSpPr>
          <p:nvPr>
            <p:ph idx="1"/>
          </p:nvPr>
        </p:nvSpPr>
        <p:spPr/>
        <p:txBody>
          <a:bodyPr/>
          <a:lstStyle>
            <a:lvl1pPr>
              <a:lnSpc>
                <a:spcPct val="120000"/>
              </a:lnSpc>
              <a:defRPr/>
            </a:lvl1pPr>
            <a:lvl2pPr>
              <a:lnSpc>
                <a:spcPct val="120000"/>
              </a:lnSpc>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67185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BAE0-C598-4D48-A413-6D50E9757C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E013CC-BD0E-804A-B053-75CA42E5F5F0}"/>
              </a:ext>
            </a:extLst>
          </p:cNvPr>
          <p:cNvSpPr>
            <a:spLocks noGrp="1"/>
          </p:cNvSpPr>
          <p:nvPr>
            <p:ph idx="1"/>
          </p:nvPr>
        </p:nvSpPr>
        <p:spPr>
          <a:xfrm>
            <a:off x="294290" y="1159366"/>
            <a:ext cx="6720873" cy="5298583"/>
          </a:xfrm>
        </p:spPr>
        <p:txBody>
          <a:bodyPr>
            <a:normAutofit/>
          </a:bodyPr>
          <a:lstStyle>
            <a:lvl1pPr>
              <a:defRPr sz="2800"/>
            </a:lvl1pPr>
            <a:lvl2pPr>
              <a:defRPr sz="240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420501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BAE0-C598-4D48-A413-6D50E9757C28}"/>
              </a:ext>
            </a:extLst>
          </p:cNvPr>
          <p:cNvSpPr>
            <a:spLocks noGrp="1"/>
          </p:cNvSpPr>
          <p:nvPr>
            <p:ph type="title"/>
          </p:nvPr>
        </p:nvSpPr>
        <p:spPr/>
        <p:txBody>
          <a:bodyPr/>
          <a:lstStyle>
            <a:lvl1pPr>
              <a:defRPr>
                <a:solidFill>
                  <a:schemeClr val="tx1">
                    <a:lumMod val="85000"/>
                    <a:lumOff val="1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5E013CC-BD0E-804A-B053-75CA42E5F5F0}"/>
              </a:ext>
            </a:extLst>
          </p:cNvPr>
          <p:cNvSpPr>
            <a:spLocks noGrp="1"/>
          </p:cNvSpPr>
          <p:nvPr>
            <p:ph idx="1"/>
          </p:nvPr>
        </p:nvSpPr>
        <p:spPr>
          <a:xfrm>
            <a:off x="294290" y="1159366"/>
            <a:ext cx="6577157" cy="5298583"/>
          </a:xfrm>
          <a:solidFill>
            <a:srgbClr val="00A8E2"/>
          </a:solidFill>
        </p:spPr>
        <p:txBody>
          <a:bodyPr>
            <a:normAutofit/>
          </a:bodyPr>
          <a:lstStyle>
            <a:lvl1pPr>
              <a:buClr>
                <a:schemeClr val="bg1"/>
              </a:buClr>
              <a:defRPr sz="2800">
                <a:solidFill>
                  <a:schemeClr val="bg1"/>
                </a:solidFill>
              </a:defRPr>
            </a:lvl1pPr>
            <a:lvl2pPr>
              <a:buClr>
                <a:schemeClr val="bg1"/>
              </a:buClr>
              <a:defRPr sz="2400">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172928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BAE0-C598-4D48-A413-6D50E9757C28}"/>
              </a:ext>
            </a:extLst>
          </p:cNvPr>
          <p:cNvSpPr>
            <a:spLocks noGrp="1"/>
          </p:cNvSpPr>
          <p:nvPr>
            <p:ph type="title"/>
          </p:nvPr>
        </p:nvSpPr>
        <p:spPr/>
        <p:txBody>
          <a:bodyPr/>
          <a:lstStyle>
            <a:lvl1pPr>
              <a:defRPr>
                <a:solidFill>
                  <a:schemeClr val="tx1">
                    <a:lumMod val="85000"/>
                    <a:lumOff val="1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5E013CC-BD0E-804A-B053-75CA42E5F5F0}"/>
              </a:ext>
            </a:extLst>
          </p:cNvPr>
          <p:cNvSpPr>
            <a:spLocks noGrp="1"/>
          </p:cNvSpPr>
          <p:nvPr>
            <p:ph idx="1"/>
          </p:nvPr>
        </p:nvSpPr>
        <p:spPr>
          <a:xfrm>
            <a:off x="294290" y="1159366"/>
            <a:ext cx="6577157" cy="5298583"/>
          </a:xfrm>
          <a:solidFill>
            <a:srgbClr val="D7006D"/>
          </a:solidFill>
        </p:spPr>
        <p:txBody>
          <a:bodyPr>
            <a:normAutofit/>
          </a:bodyPr>
          <a:lstStyle>
            <a:lvl1pPr>
              <a:buClr>
                <a:schemeClr val="bg1"/>
              </a:buClr>
              <a:defRPr sz="2800">
                <a:solidFill>
                  <a:schemeClr val="bg1"/>
                </a:solidFill>
              </a:defRPr>
            </a:lvl1pPr>
            <a:lvl2pPr>
              <a:buClr>
                <a:schemeClr val="bg1"/>
              </a:buClr>
              <a:defRPr sz="2400">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951023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BAE0-C598-4D48-A413-6D50E9757C28}"/>
              </a:ext>
            </a:extLst>
          </p:cNvPr>
          <p:cNvSpPr>
            <a:spLocks noGrp="1"/>
          </p:cNvSpPr>
          <p:nvPr>
            <p:ph type="title"/>
          </p:nvPr>
        </p:nvSpPr>
        <p:spPr/>
        <p:txBody>
          <a:bodyPr/>
          <a:lstStyle>
            <a:lvl1pPr>
              <a:defRPr>
                <a:solidFill>
                  <a:schemeClr val="tx1">
                    <a:lumMod val="85000"/>
                    <a:lumOff val="1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5E013CC-BD0E-804A-B053-75CA42E5F5F0}"/>
              </a:ext>
            </a:extLst>
          </p:cNvPr>
          <p:cNvSpPr>
            <a:spLocks noGrp="1"/>
          </p:cNvSpPr>
          <p:nvPr>
            <p:ph idx="1"/>
          </p:nvPr>
        </p:nvSpPr>
        <p:spPr>
          <a:xfrm>
            <a:off x="294290" y="1159366"/>
            <a:ext cx="6577157" cy="5298583"/>
          </a:xfrm>
          <a:solidFill>
            <a:srgbClr val="82BC00"/>
          </a:solidFill>
        </p:spPr>
        <p:txBody>
          <a:bodyPr>
            <a:normAutofit/>
          </a:bodyPr>
          <a:lstStyle>
            <a:lvl1pPr>
              <a:buClr>
                <a:schemeClr val="bg1"/>
              </a:buClr>
              <a:defRPr sz="2800">
                <a:solidFill>
                  <a:schemeClr val="bg1"/>
                </a:solidFill>
              </a:defRPr>
            </a:lvl1pPr>
            <a:lvl2pPr>
              <a:buClr>
                <a:schemeClr val="bg1"/>
              </a:buClr>
              <a:defRPr sz="2400">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16357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913C-0195-3A4F-B15C-8CC764058DB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309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825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AAE425-F98F-5F41-A724-DDDFD4869604}"/>
              </a:ext>
            </a:extLst>
          </p:cNvPr>
          <p:cNvSpPr>
            <a:spLocks noGrp="1"/>
          </p:cNvSpPr>
          <p:nvPr>
            <p:ph type="title"/>
          </p:nvPr>
        </p:nvSpPr>
        <p:spPr>
          <a:xfrm>
            <a:off x="294290" y="227380"/>
            <a:ext cx="9659938" cy="74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490FD8-8667-A540-892D-C2988DA18D4D}"/>
              </a:ext>
            </a:extLst>
          </p:cNvPr>
          <p:cNvSpPr>
            <a:spLocks noGrp="1"/>
          </p:cNvSpPr>
          <p:nvPr>
            <p:ph type="body" idx="1"/>
          </p:nvPr>
        </p:nvSpPr>
        <p:spPr>
          <a:xfrm>
            <a:off x="294290" y="1159366"/>
            <a:ext cx="11564335" cy="5298583"/>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pic>
        <p:nvPicPr>
          <p:cNvPr id="7" name="Picture 6">
            <a:extLst>
              <a:ext uri="{FF2B5EF4-FFF2-40B4-BE49-F238E27FC236}">
                <a16:creationId xmlns:a16="http://schemas.microsoft.com/office/drawing/2014/main" id="{23671F8B-A132-9C45-B4BA-34534A42E0F1}"/>
              </a:ext>
            </a:extLst>
          </p:cNvPr>
          <p:cNvPicPr>
            <a:picLocks/>
          </p:cNvPicPr>
          <p:nvPr userDrawn="1"/>
        </p:nvPicPr>
        <p:blipFill rotWithShape="1">
          <a:blip r:embed="rId11">
            <a:extLst>
              <a:ext uri="{28A0092B-C50C-407E-A947-70E740481C1C}">
                <a14:useLocalDpi xmlns:a14="http://schemas.microsoft.com/office/drawing/2010/main"/>
              </a:ext>
            </a:extLst>
          </a:blip>
          <a:srcRect/>
          <a:stretch/>
        </p:blipFill>
        <p:spPr>
          <a:xfrm>
            <a:off x="0" y="6688183"/>
            <a:ext cx="12200707" cy="169818"/>
          </a:xfrm>
          <a:prstGeom prst="rect">
            <a:avLst/>
          </a:prstGeom>
        </p:spPr>
      </p:pic>
      <p:pic>
        <p:nvPicPr>
          <p:cNvPr id="5" name="Picture 4" descr="Text&#10;&#10;Description automatically generated">
            <a:extLst>
              <a:ext uri="{FF2B5EF4-FFF2-40B4-BE49-F238E27FC236}">
                <a16:creationId xmlns:a16="http://schemas.microsoft.com/office/drawing/2014/main" id="{FACE64F0-B75F-6643-A4EE-F3E596D4D97D}"/>
              </a:ext>
            </a:extLst>
          </p:cNvPr>
          <p:cNvPicPr>
            <a:picLocks noChangeAspect="1"/>
          </p:cNvPicPr>
          <p:nvPr userDrawn="1"/>
        </p:nvPicPr>
        <p:blipFill>
          <a:blip r:embed="rId12"/>
          <a:stretch>
            <a:fillRect/>
          </a:stretch>
        </p:blipFill>
        <p:spPr>
          <a:xfrm>
            <a:off x="9954228" y="0"/>
            <a:ext cx="2237772" cy="1193479"/>
          </a:xfrm>
          <a:prstGeom prst="rect">
            <a:avLst/>
          </a:prstGeom>
        </p:spPr>
      </p:pic>
    </p:spTree>
    <p:extLst>
      <p:ext uri="{BB962C8B-B14F-4D97-AF65-F5344CB8AC3E}">
        <p14:creationId xmlns:p14="http://schemas.microsoft.com/office/powerpoint/2010/main" val="85262076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6" r:id="rId4"/>
    <p:sldLayoutId id="2147483658" r:id="rId5"/>
    <p:sldLayoutId id="2147483659" r:id="rId6"/>
    <p:sldLayoutId id="2147483660" r:id="rId7"/>
    <p:sldLayoutId id="2147483654" r:id="rId8"/>
    <p:sldLayoutId id="2147483655" r:id="rId9"/>
  </p:sldLayoutIdLst>
  <p:txStyles>
    <p:titleStyle>
      <a:lvl1pPr algn="l" defTabSz="914400" rtl="0" eaLnBrk="1" latinLnBrk="0" hangingPunct="1">
        <a:lnSpc>
          <a:spcPct val="90000"/>
        </a:lnSpc>
        <a:spcBef>
          <a:spcPct val="0"/>
        </a:spcBef>
        <a:buNone/>
        <a:defRPr sz="4400" kern="1200">
          <a:solidFill>
            <a:srgbClr val="D7006D"/>
          </a:solidFill>
          <a:latin typeface="Helvetica" pitchFamily="2" charset="0"/>
          <a:ea typeface="+mj-ea"/>
          <a:cs typeface="+mj-cs"/>
        </a:defRPr>
      </a:lvl1pPr>
    </p:titleStyle>
    <p:bodyStyle>
      <a:lvl1pPr marL="228600" indent="-228600" algn="l" defTabSz="914400" rtl="0" eaLnBrk="1" latinLnBrk="0" hangingPunct="1">
        <a:lnSpc>
          <a:spcPct val="90000"/>
        </a:lnSpc>
        <a:spcBef>
          <a:spcPts val="600"/>
        </a:spcBef>
        <a:spcAft>
          <a:spcPts val="600"/>
        </a:spcAft>
        <a:buClr>
          <a:srgbClr val="D7006D"/>
        </a:buClr>
        <a:buFont typeface="Arial" panose="020B0604020202020204" pitchFamily="34" charset="0"/>
        <a:buChar char="•"/>
        <a:defRPr sz="32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600"/>
        </a:spcBef>
        <a:spcAft>
          <a:spcPts val="600"/>
        </a:spcAft>
        <a:buClr>
          <a:srgbClr val="00A8E2"/>
        </a:buClr>
        <a:buFont typeface="Arial" panose="020B0604020202020204" pitchFamily="34" charset="0"/>
        <a:buChar char="•"/>
        <a:defRPr sz="28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71301-DB4B-78AA-2FE1-DDF227576D19}"/>
              </a:ext>
            </a:extLst>
          </p:cNvPr>
          <p:cNvSpPr>
            <a:spLocks noGrp="1"/>
          </p:cNvSpPr>
          <p:nvPr>
            <p:ph type="title"/>
          </p:nvPr>
        </p:nvSpPr>
        <p:spPr>
          <a:xfrm>
            <a:off x="1384300" y="2654300"/>
            <a:ext cx="9659938" cy="490330"/>
          </a:xfrm>
        </p:spPr>
        <p:txBody>
          <a:bodyPr>
            <a:noAutofit/>
          </a:bodyPr>
          <a:lstStyle/>
          <a:p>
            <a:pPr algn="ctr"/>
            <a:r>
              <a:rPr lang="en-GB" sz="6000" dirty="0">
                <a:latin typeface="Sassoon Infant Std" panose="020B0503020103030203" pitchFamily="34" charset="0"/>
              </a:rPr>
              <a:t>Phonics at St Anne’s Infants’ School</a:t>
            </a:r>
          </a:p>
        </p:txBody>
      </p:sp>
      <p:pic>
        <p:nvPicPr>
          <p:cNvPr id="7" name="Picture 6">
            <a:extLst>
              <a:ext uri="{FF2B5EF4-FFF2-40B4-BE49-F238E27FC236}">
                <a16:creationId xmlns:a16="http://schemas.microsoft.com/office/drawing/2014/main" id="{63575B20-BD1D-67F6-A483-4B0C18D4AC6E}"/>
              </a:ext>
            </a:extLst>
          </p:cNvPr>
          <p:cNvPicPr>
            <a:picLocks noChangeAspect="1"/>
          </p:cNvPicPr>
          <p:nvPr/>
        </p:nvPicPr>
        <p:blipFill>
          <a:blip r:embed="rId2"/>
          <a:stretch>
            <a:fillRect/>
          </a:stretch>
        </p:blipFill>
        <p:spPr>
          <a:xfrm>
            <a:off x="8980418" y="146602"/>
            <a:ext cx="1130990" cy="993065"/>
          </a:xfrm>
          <a:prstGeom prst="rect">
            <a:avLst/>
          </a:prstGeom>
        </p:spPr>
      </p:pic>
    </p:spTree>
    <p:extLst>
      <p:ext uri="{BB962C8B-B14F-4D97-AF65-F5344CB8AC3E}">
        <p14:creationId xmlns:p14="http://schemas.microsoft.com/office/powerpoint/2010/main" val="402750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4729"/>
            <a:ext cx="10620144" cy="7222600"/>
          </a:xfrm>
        </p:spPr>
        <p:txBody>
          <a:bodyPr>
            <a:normAutofit/>
          </a:bodyPr>
          <a:lstStyle/>
          <a:p>
            <a:r>
              <a:rPr lang="en-GB" sz="4000" dirty="0">
                <a:latin typeface="Sassoon Infant Std" panose="020B0503020103030203" pitchFamily="34" charset="0"/>
              </a:rPr>
              <a:t>What have we learnt so far?</a:t>
            </a:r>
            <a:br>
              <a:rPr lang="en-GB" sz="4000" dirty="0">
                <a:latin typeface="Sassoon Infant Std" panose="020B0503020103030203" pitchFamily="34" charset="0"/>
              </a:rPr>
            </a:br>
            <a:r>
              <a:rPr lang="en-GB" sz="2000" b="1" dirty="0">
                <a:latin typeface="Sassoon Infant Std" panose="020B0503020103030203" pitchFamily="34" charset="0"/>
              </a:rPr>
              <a:t>Single sounds</a:t>
            </a:r>
            <a:br>
              <a:rPr lang="en-GB" sz="2200"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br>
              <a:rPr lang="en-GB" dirty="0"/>
            </a:br>
            <a:endParaRPr lang="en-GB" dirty="0"/>
          </a:p>
        </p:txBody>
      </p:sp>
      <p:pic>
        <p:nvPicPr>
          <p:cNvPr id="14" name="Picture 13">
            <a:extLst>
              <a:ext uri="{FF2B5EF4-FFF2-40B4-BE49-F238E27FC236}">
                <a16:creationId xmlns:a16="http://schemas.microsoft.com/office/drawing/2014/main" id="{EC479D18-B141-30FB-7683-937A170FA0D2}"/>
              </a:ext>
            </a:extLst>
          </p:cNvPr>
          <p:cNvPicPr>
            <a:picLocks noChangeAspect="1"/>
          </p:cNvPicPr>
          <p:nvPr/>
        </p:nvPicPr>
        <p:blipFill>
          <a:blip r:embed="rId2"/>
          <a:stretch>
            <a:fillRect/>
          </a:stretch>
        </p:blipFill>
        <p:spPr>
          <a:xfrm>
            <a:off x="0" y="1414219"/>
            <a:ext cx="12192000" cy="1420368"/>
          </a:xfrm>
          <a:prstGeom prst="rect">
            <a:avLst/>
          </a:prstGeom>
        </p:spPr>
      </p:pic>
      <p:pic>
        <p:nvPicPr>
          <p:cNvPr id="15" name="Picture 14">
            <a:extLst>
              <a:ext uri="{FF2B5EF4-FFF2-40B4-BE49-F238E27FC236}">
                <a16:creationId xmlns:a16="http://schemas.microsoft.com/office/drawing/2014/main" id="{F6B8DDAD-1A32-01E0-6A35-0DBBB9B86152}"/>
              </a:ext>
            </a:extLst>
          </p:cNvPr>
          <p:cNvPicPr>
            <a:picLocks noChangeAspect="1"/>
          </p:cNvPicPr>
          <p:nvPr/>
        </p:nvPicPr>
        <p:blipFill>
          <a:blip r:embed="rId3"/>
          <a:stretch>
            <a:fillRect/>
          </a:stretch>
        </p:blipFill>
        <p:spPr>
          <a:xfrm>
            <a:off x="0" y="3988912"/>
            <a:ext cx="2584928" cy="1828959"/>
          </a:xfrm>
          <a:prstGeom prst="rect">
            <a:avLst/>
          </a:prstGeom>
        </p:spPr>
      </p:pic>
      <p:pic>
        <p:nvPicPr>
          <p:cNvPr id="16" name="Picture 15">
            <a:extLst>
              <a:ext uri="{FF2B5EF4-FFF2-40B4-BE49-F238E27FC236}">
                <a16:creationId xmlns:a16="http://schemas.microsoft.com/office/drawing/2014/main" id="{AA7C81E4-DEC3-4525-F99A-18AA5A992051}"/>
              </a:ext>
            </a:extLst>
          </p:cNvPr>
          <p:cNvPicPr>
            <a:picLocks noChangeAspect="1"/>
          </p:cNvPicPr>
          <p:nvPr/>
        </p:nvPicPr>
        <p:blipFill>
          <a:blip r:embed="rId4"/>
          <a:stretch>
            <a:fillRect/>
          </a:stretch>
        </p:blipFill>
        <p:spPr>
          <a:xfrm>
            <a:off x="2584928" y="3988912"/>
            <a:ext cx="2798307" cy="1969179"/>
          </a:xfrm>
          <a:prstGeom prst="rect">
            <a:avLst/>
          </a:prstGeom>
        </p:spPr>
      </p:pic>
      <p:pic>
        <p:nvPicPr>
          <p:cNvPr id="17" name="Picture 16">
            <a:extLst>
              <a:ext uri="{FF2B5EF4-FFF2-40B4-BE49-F238E27FC236}">
                <a16:creationId xmlns:a16="http://schemas.microsoft.com/office/drawing/2014/main" id="{FEC879C8-7F32-5755-B1D5-8384B87B44BF}"/>
              </a:ext>
            </a:extLst>
          </p:cNvPr>
          <p:cNvPicPr>
            <a:picLocks noChangeAspect="1"/>
          </p:cNvPicPr>
          <p:nvPr/>
        </p:nvPicPr>
        <p:blipFill>
          <a:blip r:embed="rId5"/>
          <a:stretch>
            <a:fillRect/>
          </a:stretch>
        </p:blipFill>
        <p:spPr>
          <a:xfrm>
            <a:off x="8980418" y="146602"/>
            <a:ext cx="1130990" cy="993065"/>
          </a:xfrm>
          <a:prstGeom prst="rect">
            <a:avLst/>
          </a:prstGeom>
        </p:spPr>
      </p:pic>
    </p:spTree>
    <p:extLst>
      <p:ext uri="{BB962C8B-B14F-4D97-AF65-F5344CB8AC3E}">
        <p14:creationId xmlns:p14="http://schemas.microsoft.com/office/powerpoint/2010/main" val="1052457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82458" cy="6758609"/>
          </a:xfrm>
        </p:spPr>
        <p:txBody>
          <a:bodyPr>
            <a:normAutofit fontScale="90000"/>
          </a:bodyPr>
          <a:lstStyle/>
          <a:p>
            <a:r>
              <a:rPr lang="en-GB" sz="4000" dirty="0">
                <a:latin typeface="Sassoon Infant Std" panose="020B0503020103030203" pitchFamily="34" charset="0"/>
              </a:rPr>
              <a:t>What is a digraph?                                                    </a:t>
            </a:r>
            <a:br>
              <a:rPr lang="en-GB" sz="4000" dirty="0">
                <a:latin typeface="Sassoon Infant Std" panose="020B0503020103030203" pitchFamily="34" charset="0"/>
              </a:rPr>
            </a:br>
            <a:r>
              <a:rPr lang="en-GB" sz="2200" b="1" dirty="0">
                <a:latin typeface="Sassoon Infant Std" panose="020B0503020103030203" pitchFamily="34" charset="0"/>
              </a:rPr>
              <a:t>A digraph is a cluster of two letters that when read together make one sound.</a:t>
            </a:r>
            <a:br>
              <a:rPr lang="en-GB" sz="2200" b="1" dirty="0">
                <a:latin typeface="Sassoon Infant Std" panose="020B0503020103030203" pitchFamily="34" charset="0"/>
              </a:rPr>
            </a:br>
            <a:br>
              <a:rPr lang="en-GB" sz="2200" b="1" dirty="0">
                <a:latin typeface="Sassoon Infant Std" panose="020B0503020103030203" pitchFamily="34" charset="0"/>
              </a:rPr>
            </a:br>
            <a:r>
              <a:rPr lang="en-GB" sz="1400" dirty="0">
                <a:latin typeface="Sassoon Infant Std" panose="020B0503020103030203" pitchFamily="34" charset="0"/>
              </a:rPr>
              <a:t>Your child has already explored the digraphs…</a:t>
            </a:r>
            <a:br>
              <a:rPr lang="en-GB" sz="2200"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r>
              <a:rPr lang="en-GB" sz="1400" dirty="0">
                <a:latin typeface="Sassoon Infant Std" panose="020B0503020103030203" pitchFamily="34" charset="0"/>
              </a:rPr>
              <a:t>Over the next few weeks, your child will be learning the following </a:t>
            </a:r>
            <a:r>
              <a:rPr lang="en-GB" sz="1400" b="1" dirty="0">
                <a:latin typeface="Sassoon Infant Std" panose="020B0503020103030203" pitchFamily="34" charset="0"/>
              </a:rPr>
              <a:t>vowel</a:t>
            </a:r>
            <a:r>
              <a:rPr lang="en-GB" sz="1400" dirty="0">
                <a:latin typeface="Sassoon Infant Std" panose="020B0503020103030203" pitchFamily="34" charset="0"/>
              </a:rPr>
              <a:t> digraphs…</a:t>
            </a:r>
            <a:br>
              <a:rPr lang="en-GB" sz="2200" dirty="0">
                <a:latin typeface="Sassoon Infant Std" panose="020B0503020103030203" pitchFamily="34" charset="0"/>
              </a:rPr>
            </a:br>
            <a:br>
              <a:rPr lang="en-GB" sz="2200" dirty="0">
                <a:latin typeface="Sassoon Infant Std" panose="020B0503020103030203" pitchFamily="34" charset="0"/>
              </a:rPr>
            </a:br>
            <a:r>
              <a:rPr lang="en-GB" sz="2200" dirty="0">
                <a:latin typeface="Sassoon Infant Std" panose="020B0503020103030203" pitchFamily="34" charset="0"/>
              </a:rPr>
              <a:t>                                                                                                                          </a:t>
            </a:r>
            <a:br>
              <a:rPr lang="en-GB" sz="2200" dirty="0">
                <a:latin typeface="Sassoon Infant Std" panose="020B0503020103030203" pitchFamily="34" charset="0"/>
              </a:rPr>
            </a:br>
            <a:r>
              <a:rPr lang="en-GB" sz="2200" dirty="0">
                <a:latin typeface="Sassoon Infant Std" panose="020B0503020103030203" pitchFamily="34" charset="0"/>
              </a:rPr>
              <a:t>                                                                                                                           </a:t>
            </a:r>
            <a:r>
              <a:rPr lang="en-GB" sz="2400" dirty="0">
                <a:latin typeface="Sassoon Infant Std" panose="020B0503020103030203" pitchFamily="34" charset="0"/>
              </a:rPr>
              <a:t>What is a trigraph?</a:t>
            </a:r>
            <a:br>
              <a:rPr lang="en-GB" sz="2200"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endParaRPr lang="en-GB" dirty="0">
              <a:latin typeface="Sassoon Infant Std" panose="020B0503020103030203" pitchFamily="34" charset="0"/>
            </a:endParaRPr>
          </a:p>
        </p:txBody>
      </p:sp>
      <p:pic>
        <p:nvPicPr>
          <p:cNvPr id="7" name="Picture 6">
            <a:extLst>
              <a:ext uri="{FF2B5EF4-FFF2-40B4-BE49-F238E27FC236}">
                <a16:creationId xmlns:a16="http://schemas.microsoft.com/office/drawing/2014/main" id="{062CD492-B885-60E0-835A-F91F32CC93E1}"/>
              </a:ext>
            </a:extLst>
          </p:cNvPr>
          <p:cNvPicPr>
            <a:picLocks noChangeAspect="1"/>
          </p:cNvPicPr>
          <p:nvPr/>
        </p:nvPicPr>
        <p:blipFill>
          <a:blip r:embed="rId2"/>
          <a:stretch>
            <a:fillRect/>
          </a:stretch>
        </p:blipFill>
        <p:spPr>
          <a:xfrm>
            <a:off x="9542" y="3643267"/>
            <a:ext cx="1901993" cy="1334118"/>
          </a:xfrm>
          <a:prstGeom prst="rect">
            <a:avLst/>
          </a:prstGeom>
        </p:spPr>
      </p:pic>
      <p:pic>
        <p:nvPicPr>
          <p:cNvPr id="13" name="Picture 12">
            <a:extLst>
              <a:ext uri="{FF2B5EF4-FFF2-40B4-BE49-F238E27FC236}">
                <a16:creationId xmlns:a16="http://schemas.microsoft.com/office/drawing/2014/main" id="{B11048B2-C3D4-98F0-C855-32C232524026}"/>
              </a:ext>
            </a:extLst>
          </p:cNvPr>
          <p:cNvPicPr>
            <a:picLocks noChangeAspect="1"/>
          </p:cNvPicPr>
          <p:nvPr/>
        </p:nvPicPr>
        <p:blipFill>
          <a:blip r:embed="rId3"/>
          <a:stretch>
            <a:fillRect/>
          </a:stretch>
        </p:blipFill>
        <p:spPr>
          <a:xfrm>
            <a:off x="8980418" y="146602"/>
            <a:ext cx="1130990" cy="993065"/>
          </a:xfrm>
          <a:prstGeom prst="rect">
            <a:avLst/>
          </a:prstGeom>
        </p:spPr>
      </p:pic>
      <p:pic>
        <p:nvPicPr>
          <p:cNvPr id="3" name="Picture 2">
            <a:extLst>
              <a:ext uri="{FF2B5EF4-FFF2-40B4-BE49-F238E27FC236}">
                <a16:creationId xmlns:a16="http://schemas.microsoft.com/office/drawing/2014/main" id="{6568E2E9-2A0D-4D3B-A438-FFC26BA472C9}"/>
              </a:ext>
            </a:extLst>
          </p:cNvPr>
          <p:cNvPicPr>
            <a:picLocks noChangeAspect="1"/>
          </p:cNvPicPr>
          <p:nvPr/>
        </p:nvPicPr>
        <p:blipFill rotWithShape="1">
          <a:blip r:embed="rId4"/>
          <a:srcRect t="1275" b="-1"/>
          <a:stretch/>
        </p:blipFill>
        <p:spPr>
          <a:xfrm>
            <a:off x="132207" y="1681158"/>
            <a:ext cx="2114531" cy="1474742"/>
          </a:xfrm>
          <a:prstGeom prst="rect">
            <a:avLst/>
          </a:prstGeom>
        </p:spPr>
      </p:pic>
      <p:pic>
        <p:nvPicPr>
          <p:cNvPr id="4" name="Picture 3">
            <a:extLst>
              <a:ext uri="{FF2B5EF4-FFF2-40B4-BE49-F238E27FC236}">
                <a16:creationId xmlns:a16="http://schemas.microsoft.com/office/drawing/2014/main" id="{FC044D60-3F0F-4699-A193-BFBA896D61CF}"/>
              </a:ext>
            </a:extLst>
          </p:cNvPr>
          <p:cNvPicPr>
            <a:picLocks noChangeAspect="1"/>
          </p:cNvPicPr>
          <p:nvPr/>
        </p:nvPicPr>
        <p:blipFill>
          <a:blip r:embed="rId5"/>
          <a:stretch>
            <a:fillRect/>
          </a:stretch>
        </p:blipFill>
        <p:spPr>
          <a:xfrm>
            <a:off x="4229214" y="1681158"/>
            <a:ext cx="2114531" cy="1483810"/>
          </a:xfrm>
          <a:prstGeom prst="rect">
            <a:avLst/>
          </a:prstGeom>
        </p:spPr>
      </p:pic>
      <p:pic>
        <p:nvPicPr>
          <p:cNvPr id="5" name="Picture 4">
            <a:extLst>
              <a:ext uri="{FF2B5EF4-FFF2-40B4-BE49-F238E27FC236}">
                <a16:creationId xmlns:a16="http://schemas.microsoft.com/office/drawing/2014/main" id="{FF3E4A22-F9A2-4491-AF84-86ED0DF1E7B7}"/>
              </a:ext>
            </a:extLst>
          </p:cNvPr>
          <p:cNvPicPr>
            <a:picLocks noChangeAspect="1"/>
          </p:cNvPicPr>
          <p:nvPr/>
        </p:nvPicPr>
        <p:blipFill>
          <a:blip r:embed="rId6"/>
          <a:stretch>
            <a:fillRect/>
          </a:stretch>
        </p:blipFill>
        <p:spPr>
          <a:xfrm>
            <a:off x="2351131" y="1662112"/>
            <a:ext cx="2114531" cy="1502856"/>
          </a:xfrm>
          <a:prstGeom prst="rect">
            <a:avLst/>
          </a:prstGeom>
        </p:spPr>
      </p:pic>
      <p:pic>
        <p:nvPicPr>
          <p:cNvPr id="6" name="Picture 5">
            <a:extLst>
              <a:ext uri="{FF2B5EF4-FFF2-40B4-BE49-F238E27FC236}">
                <a16:creationId xmlns:a16="http://schemas.microsoft.com/office/drawing/2014/main" id="{9FAF79ED-DEF8-4257-B52F-EC29CE55B4A4}"/>
              </a:ext>
            </a:extLst>
          </p:cNvPr>
          <p:cNvPicPr>
            <a:picLocks noChangeAspect="1"/>
          </p:cNvPicPr>
          <p:nvPr/>
        </p:nvPicPr>
        <p:blipFill>
          <a:blip r:embed="rId7"/>
          <a:stretch>
            <a:fillRect/>
          </a:stretch>
        </p:blipFill>
        <p:spPr>
          <a:xfrm>
            <a:off x="6107297" y="1681158"/>
            <a:ext cx="2114531" cy="1494755"/>
          </a:xfrm>
          <a:prstGeom prst="rect">
            <a:avLst/>
          </a:prstGeom>
        </p:spPr>
      </p:pic>
      <p:pic>
        <p:nvPicPr>
          <p:cNvPr id="8" name="Picture 7">
            <a:extLst>
              <a:ext uri="{FF2B5EF4-FFF2-40B4-BE49-F238E27FC236}">
                <a16:creationId xmlns:a16="http://schemas.microsoft.com/office/drawing/2014/main" id="{7293D0B8-A677-415D-8707-B40FD912539D}"/>
              </a:ext>
            </a:extLst>
          </p:cNvPr>
          <p:cNvPicPr>
            <a:picLocks noChangeAspect="1"/>
          </p:cNvPicPr>
          <p:nvPr/>
        </p:nvPicPr>
        <p:blipFill>
          <a:blip r:embed="rId8"/>
          <a:stretch>
            <a:fillRect/>
          </a:stretch>
        </p:blipFill>
        <p:spPr>
          <a:xfrm>
            <a:off x="8221828" y="1681158"/>
            <a:ext cx="1985963" cy="1406565"/>
          </a:xfrm>
          <a:prstGeom prst="rect">
            <a:avLst/>
          </a:prstGeom>
        </p:spPr>
      </p:pic>
      <p:pic>
        <p:nvPicPr>
          <p:cNvPr id="11" name="Picture 10">
            <a:extLst>
              <a:ext uri="{FF2B5EF4-FFF2-40B4-BE49-F238E27FC236}">
                <a16:creationId xmlns:a16="http://schemas.microsoft.com/office/drawing/2014/main" id="{75737394-F0E8-4682-8FFD-B22171D35F4E}"/>
              </a:ext>
            </a:extLst>
          </p:cNvPr>
          <p:cNvPicPr>
            <a:picLocks noChangeAspect="1"/>
          </p:cNvPicPr>
          <p:nvPr/>
        </p:nvPicPr>
        <p:blipFill>
          <a:blip r:embed="rId9"/>
          <a:stretch>
            <a:fillRect/>
          </a:stretch>
        </p:blipFill>
        <p:spPr>
          <a:xfrm>
            <a:off x="1895615" y="3604649"/>
            <a:ext cx="1901993" cy="1344512"/>
          </a:xfrm>
          <a:prstGeom prst="rect">
            <a:avLst/>
          </a:prstGeom>
        </p:spPr>
      </p:pic>
      <p:pic>
        <p:nvPicPr>
          <p:cNvPr id="14" name="Picture 13">
            <a:extLst>
              <a:ext uri="{FF2B5EF4-FFF2-40B4-BE49-F238E27FC236}">
                <a16:creationId xmlns:a16="http://schemas.microsoft.com/office/drawing/2014/main" id="{DA8A94AD-CD8F-4226-A615-EEBACFCA134D}"/>
              </a:ext>
            </a:extLst>
          </p:cNvPr>
          <p:cNvPicPr>
            <a:picLocks noChangeAspect="1"/>
          </p:cNvPicPr>
          <p:nvPr/>
        </p:nvPicPr>
        <p:blipFill>
          <a:blip r:embed="rId10"/>
          <a:stretch>
            <a:fillRect/>
          </a:stretch>
        </p:blipFill>
        <p:spPr>
          <a:xfrm>
            <a:off x="9754654" y="4568524"/>
            <a:ext cx="1727158" cy="1216635"/>
          </a:xfrm>
          <a:prstGeom prst="rect">
            <a:avLst/>
          </a:prstGeom>
        </p:spPr>
      </p:pic>
      <p:pic>
        <p:nvPicPr>
          <p:cNvPr id="15" name="Picture 14">
            <a:extLst>
              <a:ext uri="{FF2B5EF4-FFF2-40B4-BE49-F238E27FC236}">
                <a16:creationId xmlns:a16="http://schemas.microsoft.com/office/drawing/2014/main" id="{FA3B3476-0930-4253-97FD-C2C2AB38F87C}"/>
              </a:ext>
            </a:extLst>
          </p:cNvPr>
          <p:cNvPicPr>
            <a:picLocks noChangeAspect="1"/>
          </p:cNvPicPr>
          <p:nvPr/>
        </p:nvPicPr>
        <p:blipFill>
          <a:blip r:embed="rId11"/>
          <a:stretch>
            <a:fillRect/>
          </a:stretch>
        </p:blipFill>
        <p:spPr>
          <a:xfrm>
            <a:off x="3511786" y="3604649"/>
            <a:ext cx="1907752" cy="1344511"/>
          </a:xfrm>
          <a:prstGeom prst="rect">
            <a:avLst/>
          </a:prstGeom>
        </p:spPr>
      </p:pic>
      <p:pic>
        <p:nvPicPr>
          <p:cNvPr id="16" name="Picture 15">
            <a:extLst>
              <a:ext uri="{FF2B5EF4-FFF2-40B4-BE49-F238E27FC236}">
                <a16:creationId xmlns:a16="http://schemas.microsoft.com/office/drawing/2014/main" id="{01CB0D54-6BC6-4E64-AE7D-B568D900B489}"/>
              </a:ext>
            </a:extLst>
          </p:cNvPr>
          <p:cNvPicPr>
            <a:picLocks noChangeAspect="1"/>
          </p:cNvPicPr>
          <p:nvPr/>
        </p:nvPicPr>
        <p:blipFill>
          <a:blip r:embed="rId12"/>
          <a:stretch>
            <a:fillRect/>
          </a:stretch>
        </p:blipFill>
        <p:spPr>
          <a:xfrm>
            <a:off x="82580" y="5135934"/>
            <a:ext cx="1741537" cy="1226765"/>
          </a:xfrm>
          <a:prstGeom prst="rect">
            <a:avLst/>
          </a:prstGeom>
        </p:spPr>
      </p:pic>
      <p:pic>
        <p:nvPicPr>
          <p:cNvPr id="9" name="Picture 8">
            <a:extLst>
              <a:ext uri="{FF2B5EF4-FFF2-40B4-BE49-F238E27FC236}">
                <a16:creationId xmlns:a16="http://schemas.microsoft.com/office/drawing/2014/main" id="{512D82E4-FF0B-49C9-BDDE-86418E6D67AD}"/>
              </a:ext>
            </a:extLst>
          </p:cNvPr>
          <p:cNvPicPr>
            <a:picLocks noChangeAspect="1"/>
          </p:cNvPicPr>
          <p:nvPr/>
        </p:nvPicPr>
        <p:blipFill>
          <a:blip r:embed="rId13"/>
          <a:stretch>
            <a:fillRect/>
          </a:stretch>
        </p:blipFill>
        <p:spPr>
          <a:xfrm>
            <a:off x="1965222" y="5111322"/>
            <a:ext cx="1727158" cy="1225192"/>
          </a:xfrm>
          <a:prstGeom prst="rect">
            <a:avLst/>
          </a:prstGeom>
        </p:spPr>
      </p:pic>
      <p:pic>
        <p:nvPicPr>
          <p:cNvPr id="10" name="Picture 9">
            <a:extLst>
              <a:ext uri="{FF2B5EF4-FFF2-40B4-BE49-F238E27FC236}">
                <a16:creationId xmlns:a16="http://schemas.microsoft.com/office/drawing/2014/main" id="{ED1CA6FC-7AC4-4476-99AD-8BDE6105DDC4}"/>
              </a:ext>
            </a:extLst>
          </p:cNvPr>
          <p:cNvPicPr>
            <a:picLocks noChangeAspect="1"/>
          </p:cNvPicPr>
          <p:nvPr/>
        </p:nvPicPr>
        <p:blipFill>
          <a:blip r:embed="rId14"/>
          <a:stretch>
            <a:fillRect/>
          </a:stretch>
        </p:blipFill>
        <p:spPr>
          <a:xfrm>
            <a:off x="3530245" y="5067137"/>
            <a:ext cx="1872259" cy="1320963"/>
          </a:xfrm>
          <a:prstGeom prst="rect">
            <a:avLst/>
          </a:prstGeom>
        </p:spPr>
      </p:pic>
    </p:spTree>
    <p:extLst>
      <p:ext uri="{BB962C8B-B14F-4D97-AF65-F5344CB8AC3E}">
        <p14:creationId xmlns:p14="http://schemas.microsoft.com/office/powerpoint/2010/main" val="942288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7600"/>
            <a:ext cx="11887200" cy="6858000"/>
          </a:xfrm>
        </p:spPr>
        <p:txBody>
          <a:bodyPr>
            <a:normAutofit/>
          </a:bodyPr>
          <a:lstStyle/>
          <a:p>
            <a:r>
              <a:rPr lang="en-GB" sz="3600" dirty="0">
                <a:latin typeface="Sassoon Infant Std" panose="020B0503020103030203" pitchFamily="34" charset="0"/>
              </a:rPr>
              <a:t>How should my child read a word with a digraph?</a:t>
            </a:r>
            <a:r>
              <a:rPr lang="en-GB" sz="4000" dirty="0">
                <a:latin typeface="Sassoon Infant Std" panose="020B0503020103030203" pitchFamily="34" charset="0"/>
              </a:rPr>
              <a:t>                                                                                        </a:t>
            </a:r>
            <a:br>
              <a:rPr lang="en-GB" sz="2200" b="1" dirty="0">
                <a:latin typeface="Sassoon Infant Std" panose="020B0503020103030203" pitchFamily="34" charset="0"/>
              </a:rPr>
            </a:br>
            <a:br>
              <a:rPr lang="en-GB" sz="2200" b="1" dirty="0">
                <a:latin typeface="Sassoon Infant Std" panose="020B0503020103030203" pitchFamily="34" charset="0"/>
              </a:rPr>
            </a:br>
            <a:r>
              <a:rPr lang="en-GB" sz="2200" dirty="0">
                <a:latin typeface="Sassoon Infant Std" panose="020B0503020103030203" pitchFamily="34" charset="0"/>
              </a:rPr>
              <a:t>Stretch and read green words</a:t>
            </a:r>
            <a:br>
              <a:rPr lang="en-GB" sz="2200" u="sng" dirty="0">
                <a:latin typeface="Sassoon Infant Std" panose="020B0503020103030203" pitchFamily="34" charset="0"/>
              </a:rPr>
            </a:br>
            <a:br>
              <a:rPr lang="en-GB" sz="2200" u="sng" dirty="0">
                <a:latin typeface="Sassoon Infant Std" panose="020B0503020103030203" pitchFamily="34" charset="0"/>
              </a:rPr>
            </a:br>
            <a:br>
              <a:rPr lang="en-GB" sz="2200" u="sng"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br>
              <a:rPr lang="en-GB" sz="2200" u="sng" dirty="0">
                <a:latin typeface="Sassoon Infant Std" panose="020B0503020103030203" pitchFamily="34" charset="0"/>
              </a:rPr>
            </a:br>
            <a:endParaRPr lang="en-GB" dirty="0">
              <a:latin typeface="Sassoon Infant Std" panose="020B0503020103030203" pitchFamily="34" charset="0"/>
            </a:endParaRPr>
          </a:p>
        </p:txBody>
      </p:sp>
      <p:pic>
        <p:nvPicPr>
          <p:cNvPr id="4" name="Picture 3">
            <a:extLst>
              <a:ext uri="{FF2B5EF4-FFF2-40B4-BE49-F238E27FC236}">
                <a16:creationId xmlns:a16="http://schemas.microsoft.com/office/drawing/2014/main" id="{4FFFF88A-1BCA-4A0E-26F4-21B7E13947DE}"/>
              </a:ext>
            </a:extLst>
          </p:cNvPr>
          <p:cNvPicPr>
            <a:picLocks noChangeAspect="1"/>
          </p:cNvPicPr>
          <p:nvPr/>
        </p:nvPicPr>
        <p:blipFill>
          <a:blip r:embed="rId2"/>
          <a:stretch>
            <a:fillRect/>
          </a:stretch>
        </p:blipFill>
        <p:spPr>
          <a:xfrm>
            <a:off x="2141373" y="5715712"/>
            <a:ext cx="1882049" cy="859360"/>
          </a:xfrm>
          <a:prstGeom prst="rect">
            <a:avLst/>
          </a:prstGeom>
        </p:spPr>
      </p:pic>
      <p:pic>
        <p:nvPicPr>
          <p:cNvPr id="6" name="Picture 5">
            <a:extLst>
              <a:ext uri="{FF2B5EF4-FFF2-40B4-BE49-F238E27FC236}">
                <a16:creationId xmlns:a16="http://schemas.microsoft.com/office/drawing/2014/main" id="{201DAFD1-3F8D-FEF7-E0EA-B7EF42DF84C7}"/>
              </a:ext>
            </a:extLst>
          </p:cNvPr>
          <p:cNvPicPr>
            <a:picLocks noChangeAspect="1"/>
          </p:cNvPicPr>
          <p:nvPr/>
        </p:nvPicPr>
        <p:blipFill>
          <a:blip r:embed="rId3"/>
          <a:stretch>
            <a:fillRect/>
          </a:stretch>
        </p:blipFill>
        <p:spPr>
          <a:xfrm>
            <a:off x="113427" y="5718581"/>
            <a:ext cx="1914519" cy="863461"/>
          </a:xfrm>
          <a:prstGeom prst="rect">
            <a:avLst/>
          </a:prstGeom>
        </p:spPr>
      </p:pic>
      <p:pic>
        <p:nvPicPr>
          <p:cNvPr id="7" name="Picture 6">
            <a:extLst>
              <a:ext uri="{FF2B5EF4-FFF2-40B4-BE49-F238E27FC236}">
                <a16:creationId xmlns:a16="http://schemas.microsoft.com/office/drawing/2014/main" id="{7FAD976B-C9EF-603C-6A5A-4C90DCBBB1AC}"/>
              </a:ext>
            </a:extLst>
          </p:cNvPr>
          <p:cNvPicPr>
            <a:picLocks noChangeAspect="1"/>
          </p:cNvPicPr>
          <p:nvPr/>
        </p:nvPicPr>
        <p:blipFill>
          <a:blip r:embed="rId4"/>
          <a:stretch>
            <a:fillRect/>
          </a:stretch>
        </p:blipFill>
        <p:spPr>
          <a:xfrm>
            <a:off x="9384893" y="254000"/>
            <a:ext cx="766271" cy="672824"/>
          </a:xfrm>
          <a:prstGeom prst="rect">
            <a:avLst/>
          </a:prstGeom>
        </p:spPr>
      </p:pic>
      <p:pic>
        <p:nvPicPr>
          <p:cNvPr id="11" name="Picture 10">
            <a:extLst>
              <a:ext uri="{FF2B5EF4-FFF2-40B4-BE49-F238E27FC236}">
                <a16:creationId xmlns:a16="http://schemas.microsoft.com/office/drawing/2014/main" id="{B46D1BD3-61D4-4033-8A60-32B19EE87C10}"/>
              </a:ext>
            </a:extLst>
          </p:cNvPr>
          <p:cNvPicPr>
            <a:picLocks noChangeAspect="1"/>
          </p:cNvPicPr>
          <p:nvPr/>
        </p:nvPicPr>
        <p:blipFill>
          <a:blip r:embed="rId5"/>
          <a:stretch>
            <a:fillRect/>
          </a:stretch>
        </p:blipFill>
        <p:spPr>
          <a:xfrm>
            <a:off x="135987" y="1568252"/>
            <a:ext cx="1298941" cy="1600201"/>
          </a:xfrm>
          <a:prstGeom prst="rect">
            <a:avLst/>
          </a:prstGeom>
        </p:spPr>
      </p:pic>
      <p:pic>
        <p:nvPicPr>
          <p:cNvPr id="13" name="Picture 12">
            <a:extLst>
              <a:ext uri="{FF2B5EF4-FFF2-40B4-BE49-F238E27FC236}">
                <a16:creationId xmlns:a16="http://schemas.microsoft.com/office/drawing/2014/main" id="{7F2C3BA2-2CF8-47E4-A5EC-DE487B9E665F}"/>
              </a:ext>
            </a:extLst>
          </p:cNvPr>
          <p:cNvPicPr>
            <a:picLocks noChangeAspect="1"/>
          </p:cNvPicPr>
          <p:nvPr/>
        </p:nvPicPr>
        <p:blipFill>
          <a:blip r:embed="rId6"/>
          <a:stretch>
            <a:fillRect/>
          </a:stretch>
        </p:blipFill>
        <p:spPr>
          <a:xfrm>
            <a:off x="2947438" y="1352353"/>
            <a:ext cx="1486709" cy="1816100"/>
          </a:xfrm>
          <a:prstGeom prst="rect">
            <a:avLst/>
          </a:prstGeom>
        </p:spPr>
      </p:pic>
      <p:pic>
        <p:nvPicPr>
          <p:cNvPr id="15" name="Picture 14">
            <a:extLst>
              <a:ext uri="{FF2B5EF4-FFF2-40B4-BE49-F238E27FC236}">
                <a16:creationId xmlns:a16="http://schemas.microsoft.com/office/drawing/2014/main" id="{C2EA3232-0DA6-4885-9960-4FE24C97C3D0}"/>
              </a:ext>
            </a:extLst>
          </p:cNvPr>
          <p:cNvPicPr>
            <a:picLocks noChangeAspect="1"/>
          </p:cNvPicPr>
          <p:nvPr/>
        </p:nvPicPr>
        <p:blipFill>
          <a:blip r:embed="rId7"/>
          <a:stretch>
            <a:fillRect/>
          </a:stretch>
        </p:blipFill>
        <p:spPr>
          <a:xfrm>
            <a:off x="1364376" y="1471383"/>
            <a:ext cx="1401235" cy="1726220"/>
          </a:xfrm>
          <a:prstGeom prst="rect">
            <a:avLst/>
          </a:prstGeom>
        </p:spPr>
      </p:pic>
      <p:pic>
        <p:nvPicPr>
          <p:cNvPr id="17" name="Picture 16">
            <a:extLst>
              <a:ext uri="{FF2B5EF4-FFF2-40B4-BE49-F238E27FC236}">
                <a16:creationId xmlns:a16="http://schemas.microsoft.com/office/drawing/2014/main" id="{5C205A83-588D-4159-8DA1-25A77496D7CB}"/>
              </a:ext>
            </a:extLst>
          </p:cNvPr>
          <p:cNvPicPr>
            <a:picLocks noChangeAspect="1"/>
          </p:cNvPicPr>
          <p:nvPr/>
        </p:nvPicPr>
        <p:blipFill>
          <a:blip r:embed="rId8"/>
          <a:stretch>
            <a:fillRect/>
          </a:stretch>
        </p:blipFill>
        <p:spPr>
          <a:xfrm>
            <a:off x="18263" y="3545235"/>
            <a:ext cx="1486709" cy="1817089"/>
          </a:xfrm>
          <a:prstGeom prst="rect">
            <a:avLst/>
          </a:prstGeom>
        </p:spPr>
      </p:pic>
      <p:pic>
        <p:nvPicPr>
          <p:cNvPr id="18" name="Picture 17">
            <a:extLst>
              <a:ext uri="{FF2B5EF4-FFF2-40B4-BE49-F238E27FC236}">
                <a16:creationId xmlns:a16="http://schemas.microsoft.com/office/drawing/2014/main" id="{433F8621-A019-4425-A5BF-D28E281CB245}"/>
              </a:ext>
            </a:extLst>
          </p:cNvPr>
          <p:cNvPicPr>
            <a:picLocks noChangeAspect="1"/>
          </p:cNvPicPr>
          <p:nvPr/>
        </p:nvPicPr>
        <p:blipFill>
          <a:blip r:embed="rId9"/>
          <a:stretch>
            <a:fillRect/>
          </a:stretch>
        </p:blipFill>
        <p:spPr>
          <a:xfrm>
            <a:off x="1504972" y="3541485"/>
            <a:ext cx="1491161" cy="1816100"/>
          </a:xfrm>
          <a:prstGeom prst="rect">
            <a:avLst/>
          </a:prstGeom>
        </p:spPr>
      </p:pic>
      <p:pic>
        <p:nvPicPr>
          <p:cNvPr id="19" name="Picture 18">
            <a:extLst>
              <a:ext uri="{FF2B5EF4-FFF2-40B4-BE49-F238E27FC236}">
                <a16:creationId xmlns:a16="http://schemas.microsoft.com/office/drawing/2014/main" id="{6609B809-7718-4AA6-BBDB-ABDACA6F17BF}"/>
              </a:ext>
            </a:extLst>
          </p:cNvPr>
          <p:cNvPicPr>
            <a:picLocks noChangeAspect="1"/>
          </p:cNvPicPr>
          <p:nvPr/>
        </p:nvPicPr>
        <p:blipFill>
          <a:blip r:embed="rId10"/>
          <a:stretch>
            <a:fillRect/>
          </a:stretch>
        </p:blipFill>
        <p:spPr>
          <a:xfrm>
            <a:off x="2947438" y="3545235"/>
            <a:ext cx="1478634" cy="1816100"/>
          </a:xfrm>
          <a:prstGeom prst="rect">
            <a:avLst/>
          </a:prstGeom>
        </p:spPr>
      </p:pic>
      <p:pic>
        <p:nvPicPr>
          <p:cNvPr id="20" name="Picture 19">
            <a:extLst>
              <a:ext uri="{FF2B5EF4-FFF2-40B4-BE49-F238E27FC236}">
                <a16:creationId xmlns:a16="http://schemas.microsoft.com/office/drawing/2014/main" id="{9CC9BCEE-B314-4784-8E0F-B4F532004FB0}"/>
              </a:ext>
            </a:extLst>
          </p:cNvPr>
          <p:cNvPicPr>
            <a:picLocks noChangeAspect="1"/>
          </p:cNvPicPr>
          <p:nvPr/>
        </p:nvPicPr>
        <p:blipFill>
          <a:blip r:embed="rId11"/>
          <a:stretch>
            <a:fillRect/>
          </a:stretch>
        </p:blipFill>
        <p:spPr>
          <a:xfrm>
            <a:off x="5970411" y="2278979"/>
            <a:ext cx="6034514" cy="4281243"/>
          </a:xfrm>
          <a:prstGeom prst="rect">
            <a:avLst/>
          </a:prstGeom>
        </p:spPr>
      </p:pic>
      <p:pic>
        <p:nvPicPr>
          <p:cNvPr id="8" name="Picture 7">
            <a:extLst>
              <a:ext uri="{FF2B5EF4-FFF2-40B4-BE49-F238E27FC236}">
                <a16:creationId xmlns:a16="http://schemas.microsoft.com/office/drawing/2014/main" id="{490D01D6-68AF-4419-8117-BDBC0C49E527}"/>
              </a:ext>
            </a:extLst>
          </p:cNvPr>
          <p:cNvPicPr>
            <a:picLocks noChangeAspect="1"/>
          </p:cNvPicPr>
          <p:nvPr/>
        </p:nvPicPr>
        <p:blipFill>
          <a:blip r:embed="rId12"/>
          <a:stretch>
            <a:fillRect/>
          </a:stretch>
        </p:blipFill>
        <p:spPr>
          <a:xfrm>
            <a:off x="5239775" y="1181100"/>
            <a:ext cx="2479434" cy="3171782"/>
          </a:xfrm>
          <a:prstGeom prst="rect">
            <a:avLst/>
          </a:prstGeom>
        </p:spPr>
      </p:pic>
      <p:sp>
        <p:nvSpPr>
          <p:cNvPr id="21" name="Rectangle 20">
            <a:extLst>
              <a:ext uri="{FF2B5EF4-FFF2-40B4-BE49-F238E27FC236}">
                <a16:creationId xmlns:a16="http://schemas.microsoft.com/office/drawing/2014/main" id="{F0907201-6583-4351-A387-D3068BE69272}"/>
              </a:ext>
            </a:extLst>
          </p:cNvPr>
          <p:cNvSpPr/>
          <p:nvPr/>
        </p:nvSpPr>
        <p:spPr>
          <a:xfrm>
            <a:off x="4169319" y="5561823"/>
            <a:ext cx="1210588" cy="307777"/>
          </a:xfrm>
          <a:prstGeom prst="rect">
            <a:avLst/>
          </a:prstGeom>
        </p:spPr>
        <p:txBody>
          <a:bodyPr wrap="none">
            <a:spAutoFit/>
          </a:bodyPr>
          <a:lstStyle/>
          <a:p>
            <a:r>
              <a:rPr lang="en-GB" sz="1400" dirty="0">
                <a:solidFill>
                  <a:srgbClr val="D9117B"/>
                </a:solidFill>
                <a:latin typeface="Sassoon Infant Std" panose="020B0503020103030203" pitchFamily="34" charset="0"/>
              </a:rPr>
              <a:t>sound buttons</a:t>
            </a:r>
            <a:endParaRPr lang="en-GB" sz="1400" dirty="0">
              <a:solidFill>
                <a:srgbClr val="D9117B"/>
              </a:solidFill>
            </a:endParaRPr>
          </a:p>
        </p:txBody>
      </p:sp>
      <p:cxnSp>
        <p:nvCxnSpPr>
          <p:cNvPr id="23" name="Straight Arrow Connector 22">
            <a:extLst>
              <a:ext uri="{FF2B5EF4-FFF2-40B4-BE49-F238E27FC236}">
                <a16:creationId xmlns:a16="http://schemas.microsoft.com/office/drawing/2014/main" id="{F219EB82-0D4C-4EB2-9B94-A4AEC0764CD3}"/>
              </a:ext>
            </a:extLst>
          </p:cNvPr>
          <p:cNvCxnSpPr>
            <a:cxnSpLocks/>
          </p:cNvCxnSpPr>
          <p:nvPr/>
        </p:nvCxnSpPr>
        <p:spPr>
          <a:xfrm flipH="1">
            <a:off x="3666113" y="5869600"/>
            <a:ext cx="601087" cy="543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E77BB069-7FD2-483F-9E33-CF69BB45D517}"/>
              </a:ext>
            </a:extLst>
          </p:cNvPr>
          <p:cNvPicPr>
            <a:picLocks noChangeAspect="1"/>
          </p:cNvPicPr>
          <p:nvPr/>
        </p:nvPicPr>
        <p:blipFill rotWithShape="1">
          <a:blip r:embed="rId13"/>
          <a:srcRect l="23077" r="17254" b="5923"/>
          <a:stretch/>
        </p:blipFill>
        <p:spPr>
          <a:xfrm>
            <a:off x="7079161" y="1996575"/>
            <a:ext cx="177289" cy="325218"/>
          </a:xfrm>
          <a:prstGeom prst="rect">
            <a:avLst/>
          </a:prstGeom>
        </p:spPr>
      </p:pic>
      <p:sp>
        <p:nvSpPr>
          <p:cNvPr id="28" name="Rectangle 27">
            <a:extLst>
              <a:ext uri="{FF2B5EF4-FFF2-40B4-BE49-F238E27FC236}">
                <a16:creationId xmlns:a16="http://schemas.microsoft.com/office/drawing/2014/main" id="{9403B429-D5C3-4FA0-9F9F-A8D02D5569BA}"/>
              </a:ext>
            </a:extLst>
          </p:cNvPr>
          <p:cNvSpPr/>
          <p:nvPr/>
        </p:nvSpPr>
        <p:spPr>
          <a:xfrm>
            <a:off x="7846922" y="1568252"/>
            <a:ext cx="1371979" cy="307777"/>
          </a:xfrm>
          <a:prstGeom prst="rect">
            <a:avLst/>
          </a:prstGeom>
        </p:spPr>
        <p:txBody>
          <a:bodyPr wrap="none">
            <a:spAutoFit/>
          </a:bodyPr>
          <a:lstStyle/>
          <a:p>
            <a:r>
              <a:rPr lang="en-GB" sz="1400" dirty="0">
                <a:solidFill>
                  <a:srgbClr val="D9117B"/>
                </a:solidFill>
                <a:latin typeface="Sassoon Infant Std" panose="020B0503020103030203" pitchFamily="34" charset="0"/>
              </a:rPr>
              <a:t>point and sweep</a:t>
            </a:r>
            <a:endParaRPr lang="en-GB" sz="1400" dirty="0">
              <a:solidFill>
                <a:srgbClr val="D9117B"/>
              </a:solidFill>
            </a:endParaRPr>
          </a:p>
        </p:txBody>
      </p:sp>
      <p:cxnSp>
        <p:nvCxnSpPr>
          <p:cNvPr id="29" name="Straight Arrow Connector 28">
            <a:extLst>
              <a:ext uri="{FF2B5EF4-FFF2-40B4-BE49-F238E27FC236}">
                <a16:creationId xmlns:a16="http://schemas.microsoft.com/office/drawing/2014/main" id="{ED1562F1-F78B-43FF-A540-896B86BDC273}"/>
              </a:ext>
            </a:extLst>
          </p:cNvPr>
          <p:cNvCxnSpPr>
            <a:cxnSpLocks/>
          </p:cNvCxnSpPr>
          <p:nvPr/>
        </p:nvCxnSpPr>
        <p:spPr>
          <a:xfrm flipH="1">
            <a:off x="7294423" y="1864310"/>
            <a:ext cx="869548" cy="3338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A168710-64FC-4666-8DE9-B708D3F75466}"/>
              </a:ext>
            </a:extLst>
          </p:cNvPr>
          <p:cNvSpPr/>
          <p:nvPr/>
        </p:nvSpPr>
        <p:spPr>
          <a:xfrm>
            <a:off x="-3261" y="5373937"/>
            <a:ext cx="1508233" cy="307777"/>
          </a:xfrm>
          <a:prstGeom prst="rect">
            <a:avLst/>
          </a:prstGeom>
        </p:spPr>
        <p:txBody>
          <a:bodyPr wrap="none">
            <a:spAutoFit/>
          </a:bodyPr>
          <a:lstStyle/>
          <a:p>
            <a:r>
              <a:rPr lang="en-GB" sz="1400" dirty="0">
                <a:solidFill>
                  <a:srgbClr val="D9117B"/>
                </a:solidFill>
                <a:latin typeface="Sassoon Infant Std" panose="020B0503020103030203" pitchFamily="34" charset="0"/>
              </a:rPr>
              <a:t>consonant clusters</a:t>
            </a:r>
            <a:endParaRPr lang="en-GB" sz="1400" dirty="0">
              <a:solidFill>
                <a:srgbClr val="D9117B"/>
              </a:solidFill>
            </a:endParaRPr>
          </a:p>
        </p:txBody>
      </p:sp>
      <p:cxnSp>
        <p:nvCxnSpPr>
          <p:cNvPr id="24" name="Straight Arrow Connector 23">
            <a:extLst>
              <a:ext uri="{FF2B5EF4-FFF2-40B4-BE49-F238E27FC236}">
                <a16:creationId xmlns:a16="http://schemas.microsoft.com/office/drawing/2014/main" id="{059E373F-86A7-41C3-9189-84158AEFC71B}"/>
              </a:ext>
            </a:extLst>
          </p:cNvPr>
          <p:cNvCxnSpPr>
            <a:cxnSpLocks/>
          </p:cNvCxnSpPr>
          <p:nvPr/>
        </p:nvCxnSpPr>
        <p:spPr>
          <a:xfrm>
            <a:off x="651510" y="5621086"/>
            <a:ext cx="119749" cy="2913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385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887200" cy="5207000"/>
          </a:xfrm>
        </p:spPr>
        <p:txBody>
          <a:bodyPr>
            <a:normAutofit/>
          </a:bodyPr>
          <a:lstStyle/>
          <a:p>
            <a:r>
              <a:rPr lang="en-GB" sz="4000" dirty="0">
                <a:latin typeface="Sassoon Infant Std" panose="020B0503020103030203" pitchFamily="34" charset="0"/>
              </a:rPr>
              <a:t>What is a red word?</a:t>
            </a:r>
            <a:br>
              <a:rPr lang="en-GB" sz="4000" dirty="0">
                <a:latin typeface="Sassoon Infant Std" panose="020B0503020103030203" pitchFamily="34" charset="0"/>
              </a:rPr>
            </a:br>
            <a:r>
              <a:rPr lang="en-GB" sz="2200" b="1" dirty="0">
                <a:latin typeface="Sassoon Infant Std" panose="020B0503020103030203" pitchFamily="34" charset="0"/>
              </a:rPr>
              <a:t>Words that cannot be decoded – we us ‘say-spell-say’</a:t>
            </a:r>
            <a:br>
              <a:rPr lang="en-GB" sz="2200" dirty="0">
                <a:latin typeface="Sassoon Infant Std" panose="020B0503020103030203" pitchFamily="34" charset="0"/>
              </a:rPr>
            </a:br>
            <a:br>
              <a:rPr lang="en-GB" sz="2200" dirty="0">
                <a:latin typeface="Sassoon Infant Std" panose="020B0503020103030203" pitchFamily="34" charset="0"/>
              </a:rPr>
            </a:br>
            <a:r>
              <a:rPr lang="en-GB" sz="2200" dirty="0">
                <a:latin typeface="Sassoon Infant Std" panose="020B0503020103030203" pitchFamily="34" charset="0"/>
              </a:rPr>
              <a:t>Already taught</a:t>
            </a:r>
            <a:br>
              <a:rPr lang="en-GB" sz="2200" u="sng"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br>
              <a:rPr lang="en-GB" sz="2200" dirty="0">
                <a:latin typeface="Sassoon Infant Std" panose="020B0503020103030203" pitchFamily="34" charset="0"/>
              </a:rPr>
            </a:br>
            <a:r>
              <a:rPr lang="en-GB" sz="2200" dirty="0">
                <a:latin typeface="Sassoon Infant Std" panose="020B0503020103030203" pitchFamily="34" charset="0"/>
              </a:rPr>
              <a:t>                                                                                                       </a:t>
            </a:r>
            <a:r>
              <a:rPr lang="en-GB" sz="2000" dirty="0">
                <a:latin typeface="Sassoon Infant Std" panose="020B0503020103030203" pitchFamily="34" charset="0"/>
              </a:rPr>
              <a:t>Words to practice at home</a:t>
            </a:r>
            <a:br>
              <a:rPr lang="en-GB" sz="2000" dirty="0">
                <a:latin typeface="Sassoon Infant Std" panose="020B0503020103030203" pitchFamily="34" charset="0"/>
              </a:rPr>
            </a:br>
            <a:br>
              <a:rPr lang="en-GB" sz="2000" dirty="0">
                <a:latin typeface="Sassoon Infant Std" panose="020B0503020103030203" pitchFamily="34" charset="0"/>
              </a:rPr>
            </a:br>
            <a:r>
              <a:rPr lang="en-GB" sz="2200" dirty="0">
                <a:latin typeface="Sassoon Infant Std" panose="020B0503020103030203" pitchFamily="34" charset="0"/>
              </a:rPr>
              <a:t>New words</a:t>
            </a:r>
            <a:endParaRPr lang="en-GB" dirty="0">
              <a:latin typeface="Sassoon Infant Std" panose="020B0503020103030203" pitchFamily="34" charset="0"/>
            </a:endParaRPr>
          </a:p>
        </p:txBody>
      </p:sp>
      <p:pic>
        <p:nvPicPr>
          <p:cNvPr id="13" name="Picture 12">
            <a:extLst>
              <a:ext uri="{FF2B5EF4-FFF2-40B4-BE49-F238E27FC236}">
                <a16:creationId xmlns:a16="http://schemas.microsoft.com/office/drawing/2014/main" id="{B11048B2-C3D4-98F0-C855-32C232524026}"/>
              </a:ext>
            </a:extLst>
          </p:cNvPr>
          <p:cNvPicPr>
            <a:picLocks noChangeAspect="1"/>
          </p:cNvPicPr>
          <p:nvPr/>
        </p:nvPicPr>
        <p:blipFill>
          <a:blip r:embed="rId2"/>
          <a:stretch>
            <a:fillRect/>
          </a:stretch>
        </p:blipFill>
        <p:spPr>
          <a:xfrm>
            <a:off x="8980418" y="146602"/>
            <a:ext cx="1130990" cy="993065"/>
          </a:xfrm>
          <a:prstGeom prst="rect">
            <a:avLst/>
          </a:prstGeom>
        </p:spPr>
      </p:pic>
      <p:pic>
        <p:nvPicPr>
          <p:cNvPr id="3" name="Picture 2">
            <a:extLst>
              <a:ext uri="{FF2B5EF4-FFF2-40B4-BE49-F238E27FC236}">
                <a16:creationId xmlns:a16="http://schemas.microsoft.com/office/drawing/2014/main" id="{8ED56615-80DB-4DE1-B11D-F01D35B4072F}"/>
              </a:ext>
            </a:extLst>
          </p:cNvPr>
          <p:cNvPicPr>
            <a:picLocks noChangeAspect="1"/>
          </p:cNvPicPr>
          <p:nvPr/>
        </p:nvPicPr>
        <p:blipFill>
          <a:blip r:embed="rId3"/>
          <a:stretch>
            <a:fillRect/>
          </a:stretch>
        </p:blipFill>
        <p:spPr>
          <a:xfrm>
            <a:off x="93663" y="1651000"/>
            <a:ext cx="4656138" cy="3044709"/>
          </a:xfrm>
          <a:prstGeom prst="rect">
            <a:avLst/>
          </a:prstGeom>
        </p:spPr>
      </p:pic>
      <p:pic>
        <p:nvPicPr>
          <p:cNvPr id="4" name="Picture 3">
            <a:extLst>
              <a:ext uri="{FF2B5EF4-FFF2-40B4-BE49-F238E27FC236}">
                <a16:creationId xmlns:a16="http://schemas.microsoft.com/office/drawing/2014/main" id="{A6968FEE-51F1-457F-B511-C92C814FEB9C}"/>
              </a:ext>
            </a:extLst>
          </p:cNvPr>
          <p:cNvPicPr>
            <a:picLocks noChangeAspect="1"/>
          </p:cNvPicPr>
          <p:nvPr/>
        </p:nvPicPr>
        <p:blipFill>
          <a:blip r:embed="rId4"/>
          <a:stretch>
            <a:fillRect/>
          </a:stretch>
        </p:blipFill>
        <p:spPr>
          <a:xfrm>
            <a:off x="4724401" y="1638300"/>
            <a:ext cx="4656139" cy="1433281"/>
          </a:xfrm>
          <a:prstGeom prst="rect">
            <a:avLst/>
          </a:prstGeom>
        </p:spPr>
      </p:pic>
      <p:pic>
        <p:nvPicPr>
          <p:cNvPr id="5" name="Picture 4">
            <a:extLst>
              <a:ext uri="{FF2B5EF4-FFF2-40B4-BE49-F238E27FC236}">
                <a16:creationId xmlns:a16="http://schemas.microsoft.com/office/drawing/2014/main" id="{9E538E4E-15DC-4053-8784-361A5D2DD8E1}"/>
              </a:ext>
            </a:extLst>
          </p:cNvPr>
          <p:cNvPicPr>
            <a:picLocks noChangeAspect="1"/>
          </p:cNvPicPr>
          <p:nvPr/>
        </p:nvPicPr>
        <p:blipFill>
          <a:blip r:embed="rId5"/>
          <a:stretch>
            <a:fillRect/>
          </a:stretch>
        </p:blipFill>
        <p:spPr>
          <a:xfrm>
            <a:off x="93663" y="5219701"/>
            <a:ext cx="3525837" cy="597184"/>
          </a:xfrm>
          <a:prstGeom prst="rect">
            <a:avLst/>
          </a:prstGeom>
        </p:spPr>
      </p:pic>
      <p:pic>
        <p:nvPicPr>
          <p:cNvPr id="6" name="Picture 5">
            <a:extLst>
              <a:ext uri="{FF2B5EF4-FFF2-40B4-BE49-F238E27FC236}">
                <a16:creationId xmlns:a16="http://schemas.microsoft.com/office/drawing/2014/main" id="{733D81FC-E513-4C1B-B113-7BBD9110724C}"/>
              </a:ext>
            </a:extLst>
          </p:cNvPr>
          <p:cNvPicPr>
            <a:picLocks noChangeAspect="1"/>
          </p:cNvPicPr>
          <p:nvPr/>
        </p:nvPicPr>
        <p:blipFill rotWithShape="1">
          <a:blip r:embed="rId6"/>
          <a:srcRect r="75661" b="-24810"/>
          <a:stretch/>
        </p:blipFill>
        <p:spPr>
          <a:xfrm>
            <a:off x="3581400" y="5194300"/>
            <a:ext cx="1168401" cy="762000"/>
          </a:xfrm>
          <a:prstGeom prst="rect">
            <a:avLst/>
          </a:prstGeom>
        </p:spPr>
      </p:pic>
      <p:pic>
        <p:nvPicPr>
          <p:cNvPr id="8" name="Picture 7">
            <a:extLst>
              <a:ext uri="{FF2B5EF4-FFF2-40B4-BE49-F238E27FC236}">
                <a16:creationId xmlns:a16="http://schemas.microsoft.com/office/drawing/2014/main" id="{820AEFB9-13E4-476B-B8EF-BB1826C23A52}"/>
              </a:ext>
            </a:extLst>
          </p:cNvPr>
          <p:cNvPicPr>
            <a:picLocks noChangeAspect="1"/>
          </p:cNvPicPr>
          <p:nvPr/>
        </p:nvPicPr>
        <p:blipFill>
          <a:blip r:embed="rId7"/>
          <a:stretch>
            <a:fillRect/>
          </a:stretch>
        </p:blipFill>
        <p:spPr>
          <a:xfrm>
            <a:off x="93664" y="5804072"/>
            <a:ext cx="4687487" cy="656698"/>
          </a:xfrm>
          <a:prstGeom prst="rect">
            <a:avLst/>
          </a:prstGeom>
        </p:spPr>
      </p:pic>
      <p:pic>
        <p:nvPicPr>
          <p:cNvPr id="14" name="Picture 13">
            <a:extLst>
              <a:ext uri="{FF2B5EF4-FFF2-40B4-BE49-F238E27FC236}">
                <a16:creationId xmlns:a16="http://schemas.microsoft.com/office/drawing/2014/main" id="{27A64E8B-E63D-42AF-ACA3-B68B5AD30632}"/>
              </a:ext>
            </a:extLst>
          </p:cNvPr>
          <p:cNvPicPr>
            <a:picLocks noChangeAspect="1"/>
          </p:cNvPicPr>
          <p:nvPr/>
        </p:nvPicPr>
        <p:blipFill rotWithShape="1">
          <a:blip r:embed="rId8"/>
          <a:srcRect l="264" t="-2" r="25790" b="3750"/>
          <a:stretch/>
        </p:blipFill>
        <p:spPr>
          <a:xfrm>
            <a:off x="4775201" y="5795366"/>
            <a:ext cx="3867958" cy="656698"/>
          </a:xfrm>
          <a:prstGeom prst="rect">
            <a:avLst/>
          </a:prstGeom>
        </p:spPr>
      </p:pic>
      <p:pic>
        <p:nvPicPr>
          <p:cNvPr id="15" name="Picture 14">
            <a:extLst>
              <a:ext uri="{FF2B5EF4-FFF2-40B4-BE49-F238E27FC236}">
                <a16:creationId xmlns:a16="http://schemas.microsoft.com/office/drawing/2014/main" id="{2FC56227-86C1-48EA-B3EB-0E5C195AA4B9}"/>
              </a:ext>
            </a:extLst>
          </p:cNvPr>
          <p:cNvPicPr>
            <a:picLocks noChangeAspect="1"/>
          </p:cNvPicPr>
          <p:nvPr/>
        </p:nvPicPr>
        <p:blipFill rotWithShape="1">
          <a:blip r:embed="rId9"/>
          <a:srcRect l="25259" r="1" b="12118"/>
          <a:stretch/>
        </p:blipFill>
        <p:spPr>
          <a:xfrm>
            <a:off x="4789419" y="5194301"/>
            <a:ext cx="3867958" cy="577898"/>
          </a:xfrm>
          <a:prstGeom prst="rect">
            <a:avLst/>
          </a:prstGeom>
        </p:spPr>
      </p:pic>
      <p:pic>
        <p:nvPicPr>
          <p:cNvPr id="16" name="Picture 15">
            <a:extLst>
              <a:ext uri="{FF2B5EF4-FFF2-40B4-BE49-F238E27FC236}">
                <a16:creationId xmlns:a16="http://schemas.microsoft.com/office/drawing/2014/main" id="{E7F8590F-9EE6-4ECC-A2CA-64E89FB51BAC}"/>
              </a:ext>
            </a:extLst>
          </p:cNvPr>
          <p:cNvPicPr>
            <a:picLocks noChangeAspect="1"/>
          </p:cNvPicPr>
          <p:nvPr/>
        </p:nvPicPr>
        <p:blipFill>
          <a:blip r:embed="rId10"/>
          <a:stretch>
            <a:fillRect/>
          </a:stretch>
        </p:blipFill>
        <p:spPr>
          <a:xfrm>
            <a:off x="8863201" y="4646691"/>
            <a:ext cx="3117662" cy="1805373"/>
          </a:xfrm>
          <a:prstGeom prst="rect">
            <a:avLst/>
          </a:prstGeom>
        </p:spPr>
      </p:pic>
    </p:spTree>
    <p:extLst>
      <p:ext uri="{BB962C8B-B14F-4D97-AF65-F5344CB8AC3E}">
        <p14:creationId xmlns:p14="http://schemas.microsoft.com/office/powerpoint/2010/main" val="2448310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F3AF9E243C574EB777FB45C2F1F2CF" ma:contentTypeVersion="22" ma:contentTypeDescription="Create a new document." ma:contentTypeScope="" ma:versionID="a2cc8ec1b1c1f253cf1f17ecc3750131">
  <xsd:schema xmlns:xsd="http://www.w3.org/2001/XMLSchema" xmlns:xs="http://www.w3.org/2001/XMLSchema" xmlns:p="http://schemas.microsoft.com/office/2006/metadata/properties" xmlns:ns2="187a533d-f577-4cdd-9fa7-96680864def0" xmlns:ns3="7f61148c-710b-4421-8c4c-baf27a245b02" targetNamespace="http://schemas.microsoft.com/office/2006/metadata/properties" ma:root="true" ma:fieldsID="4390dae6a61cd0717456b363300c2dca" ns2:_="" ns3:_="">
    <xsd:import namespace="187a533d-f577-4cdd-9fa7-96680864def0"/>
    <xsd:import namespace="7f61148c-710b-4421-8c4c-baf27a245b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_Flow_SignoffStatu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7a533d-f577-4cdd-9fa7-96680864de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_Flow_SignoffStatus" ma:index="21" nillable="true" ma:displayName="Sign-off status" ma:internalName="Sign_x002d_off_x0020_status">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07e3dd3-54ba-4eda-8eaf-be297afeea1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61148c-710b-4421-8c4c-baf27a245b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395a0d9-5936-4aab-befc-d449d8e2b332}" ma:internalName="TaxCatchAll" ma:showField="CatchAllData" ma:web="7f61148c-710b-4421-8c4c-baf27a245b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187a533d-f577-4cdd-9fa7-96680864def0" xsi:nil="true"/>
    <lcf76f155ced4ddcb4097134ff3c332f xmlns="187a533d-f577-4cdd-9fa7-96680864def0">
      <Terms xmlns="http://schemas.microsoft.com/office/infopath/2007/PartnerControls"/>
    </lcf76f155ced4ddcb4097134ff3c332f>
    <TaxCatchAll xmlns="7f61148c-710b-4421-8c4c-baf27a245b02" xsi:nil="true"/>
  </documentManagement>
</p:properties>
</file>

<file path=customXml/itemProps1.xml><?xml version="1.0" encoding="utf-8"?>
<ds:datastoreItem xmlns:ds="http://schemas.openxmlformats.org/officeDocument/2006/customXml" ds:itemID="{9C68F902-195E-4D3B-8636-35C83F6189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7a533d-f577-4cdd-9fa7-96680864def0"/>
    <ds:schemaRef ds:uri="7f61148c-710b-4421-8c4c-baf27a245b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4E9FB5-F32D-47EE-A9CE-6E3074676BAF}">
  <ds:schemaRefs>
    <ds:schemaRef ds:uri="http://schemas.microsoft.com/sharepoint/v3/contenttype/forms"/>
  </ds:schemaRefs>
</ds:datastoreItem>
</file>

<file path=customXml/itemProps3.xml><?xml version="1.0" encoding="utf-8"?>
<ds:datastoreItem xmlns:ds="http://schemas.openxmlformats.org/officeDocument/2006/customXml" ds:itemID="{B5435630-454D-464F-A1E9-E4A800E5D47C}">
  <ds:schemaRefs>
    <ds:schemaRef ds:uri="http://purl.org/dc/terms/"/>
    <ds:schemaRef ds:uri="http://schemas.openxmlformats.org/package/2006/metadata/core-properties"/>
    <ds:schemaRef ds:uri="http://schemas.microsoft.com/office/2006/documentManagement/types"/>
    <ds:schemaRef ds:uri="7f61148c-710b-4421-8c4c-baf27a245b02"/>
    <ds:schemaRef ds:uri="http://purl.org/dc/elements/1.1/"/>
    <ds:schemaRef ds:uri="http://schemas.microsoft.com/office/2006/metadata/properties"/>
    <ds:schemaRef ds:uri="http://schemas.microsoft.com/office/infopath/2007/PartnerControls"/>
    <ds:schemaRef ds:uri="187a533d-f577-4cdd-9fa7-96680864def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772</TotalTime>
  <Words>175</Words>
  <Application>Microsoft Office PowerPoint</Application>
  <PresentationFormat>Widescreen</PresentationFormat>
  <Paragraphs>8</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Helvetica</vt:lpstr>
      <vt:lpstr>Sassoon Infant Std</vt:lpstr>
      <vt:lpstr>Office Theme</vt:lpstr>
      <vt:lpstr>Phonics at St Anne’s Infants’ School</vt:lpstr>
      <vt:lpstr>What have we learnt so far? Single sounds         </vt:lpstr>
      <vt:lpstr>What is a digraph?                                                     A digraph is a cluster of two letters that when read together make one sound.  Your child has already explored the digraphs…        Over the next few weeks, your child will be learning the following vowel digraphs…                                                                                                                                                                                                                                                        What is a trigraph?       </vt:lpstr>
      <vt:lpstr>How should my child read a word with a digraph?                                                                                          Stretch and read green words         </vt:lpstr>
      <vt:lpstr>What is a red word? Words that cannot be decoded – we us ‘say-spell-say’  Already taught                                                                                                                 Words to practice at home  New words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Charman</dc:creator>
  <cp:lastModifiedBy>Eleanor Matthews</cp:lastModifiedBy>
  <cp:revision>178</cp:revision>
  <dcterms:created xsi:type="dcterms:W3CDTF">2018-10-30T12:11:23Z</dcterms:created>
  <dcterms:modified xsi:type="dcterms:W3CDTF">2024-01-16T12:19:53Z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0x01010065F3AF9E243C574EB777FB45C2F1F2CF</vt:lpwstr>
  </property>
  <property fmtid="{D5CDD505-2E9C-101B-9397-08002B2CF9AE}" pid="3" name="MediaServiceImageTags">
    <vt:lpwstr/>
  </property>
</Properties>
</file>